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1" r:id="rId4"/>
    <p:sldId id="27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76" r:id="rId14"/>
    <p:sldId id="265" r:id="rId15"/>
    <p:sldId id="270" r:id="rId16"/>
    <p:sldId id="266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6FE"/>
    <a:srgbClr val="024571"/>
    <a:srgbClr val="022F4E"/>
    <a:srgbClr val="02395E"/>
    <a:srgbClr val="1C6AB2"/>
    <a:srgbClr val="011D3B"/>
    <a:srgbClr val="033364"/>
    <a:srgbClr val="044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8" autoAdjust="0"/>
    <p:restoredTop sz="93969" autoAdjust="0"/>
  </p:normalViewPr>
  <p:slideViewPr>
    <p:cSldViewPr snapToGrid="0">
      <p:cViewPr varScale="1">
        <p:scale>
          <a:sx n="59" d="100"/>
          <a:sy n="59" d="100"/>
        </p:scale>
        <p:origin x="948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8184B-3AAB-45E9-BDC4-5C8BA12408F5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C2DDD-4019-4BA2-9DFA-58C66C21C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109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C2DDD-4019-4BA2-9DFA-58C66C21CFEE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381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icial/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41A28B-B579-43BF-85BC-EE22546314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240" y="3549871"/>
            <a:ext cx="6481157" cy="155531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TÍTULO O NOMBRE DE LA PRESENTACIÓN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2045EB-9AD1-9232-709C-98C7B5B5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240" y="5192212"/>
            <a:ext cx="7063048" cy="4358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5" y="247020"/>
            <a:ext cx="2918669" cy="936121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16BD767-E8E6-432C-B397-5F191572808A}"/>
              </a:ext>
            </a:extLst>
          </p:cNvPr>
          <p:cNvGrpSpPr/>
          <p:nvPr userDrawn="1"/>
        </p:nvGrpSpPr>
        <p:grpSpPr>
          <a:xfrm>
            <a:off x="762240" y="6449275"/>
            <a:ext cx="11429760" cy="311420"/>
            <a:chOff x="762240" y="6544811"/>
            <a:chExt cx="11429760" cy="311420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D94F895-D843-495B-8CD5-AAE5F1A7569D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8070EC99-5C04-41A1-850E-2CF0D1822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754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7E4814F-F0F4-6971-C193-EA3C7BB57A8D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17B3078A-8D7F-4C96-B4B7-4627C9CC1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30059953-EB0C-4B4D-B0F5-E44F0CCF7A30}"/>
              </a:ext>
            </a:extLst>
          </p:cNvPr>
          <p:cNvGrpSpPr/>
          <p:nvPr userDrawn="1"/>
        </p:nvGrpSpPr>
        <p:grpSpPr>
          <a:xfrm>
            <a:off x="762240" y="6449275"/>
            <a:ext cx="11429760" cy="311420"/>
            <a:chOff x="762240" y="6544811"/>
            <a:chExt cx="11429760" cy="311420"/>
          </a:xfrm>
        </p:grpSpPr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52F69393-AF23-40B9-90BB-46C9FA9AB8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B9F417D7-BC9C-41C2-8A15-4C63E2A1F0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625AA67-C637-46D3-A759-B1181C204F01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CF33886-9289-4FA3-A2BD-98B48A628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63408129-5D9F-4D66-807B-2E7C14A2F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7" y="162492"/>
            <a:ext cx="2918669" cy="96473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EA66D6A-43F4-4865-ACA4-E30B3F0E33A8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1026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036B3638-4D65-4B13-A118-D75191BE222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AD39CB6D-82A7-4E92-A012-676F185402C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E84BF64-411B-45E4-A177-F550305FF7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67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0AFEE53-E19A-45E2-90A1-60ED8EFAB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4E0154D-AFEB-4F9B-B88E-7E328A0F92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1699" y="3844883"/>
            <a:ext cx="10648775" cy="127775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5600"/>
              </a:lnSpc>
              <a:defRPr sz="100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CCA17BF-297F-49C9-905B-331D6B2F2E0E}"/>
              </a:ext>
            </a:extLst>
          </p:cNvPr>
          <p:cNvGrpSpPr/>
          <p:nvPr userDrawn="1"/>
        </p:nvGrpSpPr>
        <p:grpSpPr>
          <a:xfrm>
            <a:off x="762240" y="6462923"/>
            <a:ext cx="11429760" cy="311420"/>
            <a:chOff x="762240" y="6544811"/>
            <a:chExt cx="11429760" cy="311420"/>
          </a:xfrm>
        </p:grpSpPr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DA284306-DD0A-4F77-A36F-1EA8D7D1FA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1EF2A760-C33A-47E7-BCF4-920B95E30B5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D891D4F-C310-44B1-A256-5DE14E824FC4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4BEAB17E-4A80-4E9D-A2DB-8FEE17F37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5267CEAE-CF95-4918-81A3-9616DA95A6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1727" y="5408822"/>
            <a:ext cx="7570273" cy="9234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DFBDA6-7F81-49AB-9E42-3969BA682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11" y="728501"/>
            <a:ext cx="2106979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08F0ABA-1C72-0357-89C3-3541C488C4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785" y="253537"/>
            <a:ext cx="3064626" cy="7947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5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F23F3CD-8FA5-4E50-8A23-3BE0471563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4960494F-3690-499B-B162-4BF62DDFC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785" y="1095345"/>
            <a:ext cx="7063048" cy="3962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7212D13-6548-4136-A09A-5F077AD7FB3C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1216F2FF-54FA-490F-A90D-1CE0FB0890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01354925-2BDE-4CF4-823D-9B053BB30E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BBFBAD6-D444-4D9F-8474-E06FEF0129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E1FB0AE0-5151-4ABC-AC25-1414DCFC72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873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1B376F43-49CC-B738-5749-D2B234A49A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599" y="412727"/>
            <a:ext cx="3123506" cy="5328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3600" b="1">
                <a:solidFill>
                  <a:srgbClr val="033364"/>
                </a:solidFill>
                <a:latin typeface="+mn-lt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C85DDDF4-4046-BFD3-E40D-1FD4F8985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endParaRPr lang="es-CO" dirty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FEF69921-B2C2-FCF1-AB8B-743E37383F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Contenido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EAF31B3-9FD4-4755-8CD0-6A3EED1917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3C191E6-CA6F-4D45-B0D2-68BA3E106EC3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38D782C7-BE92-466D-99F6-E44978AA6A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3AEE319-0027-4381-A414-FFAECC89827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B4211BD-3B7B-49A9-949C-514339580C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54F55387-3834-4378-B5D7-E75DDDEB50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0920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B774320-97C2-4178-AACE-ABBFF38C6FB1}"/>
              </a:ext>
            </a:extLst>
          </p:cNvPr>
          <p:cNvSpPr/>
          <p:nvPr userDrawn="1"/>
        </p:nvSpPr>
        <p:spPr>
          <a:xfrm>
            <a:off x="-1" y="-81886"/>
            <a:ext cx="12296633" cy="6981746"/>
          </a:xfrm>
          <a:prstGeom prst="rect">
            <a:avLst/>
          </a:prstGeom>
          <a:solidFill>
            <a:srgbClr val="022F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599" y="412727"/>
            <a:ext cx="3123506" cy="5328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36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6DD70E12-38D6-61EB-E85D-A21DADC77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endParaRPr lang="es-CO" dirty="0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80ECBEF-9698-BE28-139F-2C36DD47F4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CO" dirty="0"/>
              <a:t>Contenido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A3D58CE-2BA6-4DD2-8B2F-7A31BA8965AA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20" name="Subtítulo 2">
              <a:extLst>
                <a:ext uri="{FF2B5EF4-FFF2-40B4-BE49-F238E27FC236}">
                  <a16:creationId xmlns:a16="http://schemas.microsoft.com/office/drawing/2014/main" id="{E1983AAA-5220-409D-A317-90796052B88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21" name="Subtítulo 2">
              <a:extLst>
                <a:ext uri="{FF2B5EF4-FFF2-40B4-BE49-F238E27FC236}">
                  <a16:creationId xmlns:a16="http://schemas.microsoft.com/office/drawing/2014/main" id="{F3207FDD-E692-4FD4-826C-AA2C103835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5A4837BB-4271-47ED-9AB1-C3F92D18B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E855D31-6401-4B3A-9D6B-D391019F27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Gráfico 23">
            <a:extLst>
              <a:ext uri="{FF2B5EF4-FFF2-40B4-BE49-F238E27FC236}">
                <a16:creationId xmlns:a16="http://schemas.microsoft.com/office/drawing/2014/main" id="{39A0E6A1-18EB-4BE8-BA6B-0B3599BCB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2A43EE6-8570-4964-86F5-A0B87BFFF6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5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21890CF-BD64-4419-A68E-F5651D062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31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4E03AE-D8DD-4EEB-B111-A72613B8F3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93193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058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A9EFE17-C2A5-4B3B-82B4-FF466156D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114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E866F5-671F-4610-8A8E-857E5D83B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515" y="3844883"/>
            <a:ext cx="9464153" cy="127775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A032C1A-76C8-45C3-8161-AFFE06869691}"/>
              </a:ext>
            </a:extLst>
          </p:cNvPr>
          <p:cNvGrpSpPr/>
          <p:nvPr userDrawn="1"/>
        </p:nvGrpSpPr>
        <p:grpSpPr>
          <a:xfrm>
            <a:off x="762240" y="6462923"/>
            <a:ext cx="11429760" cy="311420"/>
            <a:chOff x="762240" y="6544811"/>
            <a:chExt cx="11429760" cy="311420"/>
          </a:xfrm>
        </p:grpSpPr>
        <p:sp>
          <p:nvSpPr>
            <p:cNvPr id="7" name="Subtítulo 2">
              <a:extLst>
                <a:ext uri="{FF2B5EF4-FFF2-40B4-BE49-F238E27FC236}">
                  <a16:creationId xmlns:a16="http://schemas.microsoft.com/office/drawing/2014/main" id="{052002C2-7864-492B-AA94-45A8A4720E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8" name="Subtítulo 2">
              <a:extLst>
                <a:ext uri="{FF2B5EF4-FFF2-40B4-BE49-F238E27FC236}">
                  <a16:creationId xmlns:a16="http://schemas.microsoft.com/office/drawing/2014/main" id="{0269DCA0-DC5B-441C-B0B6-5EEA6E47B9D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54882FF-452A-408C-AAD0-9D473B70BA97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8DCC7F7-AE0C-49E2-BCEE-9608BEB67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55A1350-B813-496E-A8BD-E8B3B2F3BD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5" y="247020"/>
            <a:ext cx="2918669" cy="93612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6DF18DB5-EC63-4BCD-853D-53F3FAD8E8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27" y="5408822"/>
            <a:ext cx="7570273" cy="9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5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21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92" r:id="rId6"/>
    <p:sldLayoutId id="2147483693" r:id="rId7"/>
    <p:sldLayoutId id="2147483694" r:id="rId8"/>
    <p:sldLayoutId id="2147483690" r:id="rId9"/>
    <p:sldLayoutId id="2147483695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747C0-9024-FBF4-4ADF-DA0AB05E3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240" y="3636896"/>
            <a:ext cx="8219528" cy="1555316"/>
          </a:xfrm>
        </p:spPr>
        <p:txBody>
          <a:bodyPr>
            <a:normAutofit fontScale="90000"/>
          </a:bodyPr>
          <a:lstStyle/>
          <a:p>
            <a:r>
              <a:rPr lang="es-ES" dirty="0"/>
              <a:t>HERRAMIENTAS Y UTILIDADES CIBERFORENSES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81399E-92E7-C2A8-F6B3-FE46E20A69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s-ES" dirty="0"/>
              <a:t>Mauricio Ruiz Castaño</a:t>
            </a:r>
          </a:p>
          <a:p>
            <a:pPr>
              <a:spcBef>
                <a:spcPts val="600"/>
              </a:spcBef>
            </a:pPr>
            <a:r>
              <a:rPr lang="es-ES" dirty="0"/>
              <a:t>Maestría en Ciberseguridad y Ciberdefensa</a:t>
            </a:r>
          </a:p>
          <a:p>
            <a:pPr>
              <a:spcBef>
                <a:spcPts val="600"/>
              </a:spcBef>
            </a:pPr>
            <a:r>
              <a:rPr lang="es-ES" dirty="0"/>
              <a:t>Cohorte XIV - 2024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783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EFEFB-0724-6988-F0C9-ED9FC1C4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876" y="-137570"/>
            <a:ext cx="11556124" cy="1810211"/>
          </a:xfrm>
        </p:spPr>
        <p:txBody>
          <a:bodyPr/>
          <a:lstStyle/>
          <a:p>
            <a:r>
              <a:rPr lang="es-CO" dirty="0"/>
              <a:t>Herramientas y utilidades ciber forenses</a:t>
            </a:r>
            <a:br>
              <a:rPr lang="es-CO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E9D9FB-7737-3079-E4DB-FFBCA766BB0C}"/>
              </a:ext>
            </a:extLst>
          </p:cNvPr>
          <p:cNvSpPr txBox="1"/>
          <p:nvPr/>
        </p:nvSpPr>
        <p:spPr>
          <a:xfrm>
            <a:off x="635876" y="3900869"/>
            <a:ext cx="3477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i="0" dirty="0">
                <a:effectLst/>
                <a:highlight>
                  <a:srgbClr val="FFFFFF"/>
                </a:highlight>
                <a:latin typeface="PT Sans" panose="020F0502020204030204" pitchFamily="34" charset="0"/>
              </a:rPr>
              <a:t>SIFT Workstation </a:t>
            </a:r>
            <a:r>
              <a:rPr lang="es-ES" b="0" i="0" dirty="0">
                <a:effectLst/>
                <a:highlight>
                  <a:srgbClr val="FFFFFF"/>
                </a:highlight>
                <a:latin typeface="PT Sans" panose="020F0502020204030204" pitchFamily="34" charset="0"/>
              </a:rPr>
              <a:t>es una colección de herramientas forenses y de respuesta a incidentes gratuitas y de código abierto diseñadas para realizar exámenes forenses digitales detallados en una variedad de entornos. 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6121E-1ADE-4521-9430-6D5FF0B53107}"/>
              </a:ext>
            </a:extLst>
          </p:cNvPr>
          <p:cNvSpPr txBox="1"/>
          <p:nvPr/>
        </p:nvSpPr>
        <p:spPr>
          <a:xfrm>
            <a:off x="4416555" y="3900869"/>
            <a:ext cx="38035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X - </a:t>
            </a:r>
            <a:r>
              <a:rPr lang="es-ES" b="1" dirty="0" err="1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Ways</a:t>
            </a:r>
            <a:r>
              <a:rPr lang="es-ES" b="1" dirty="0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 </a:t>
            </a:r>
            <a:r>
              <a:rPr lang="es-ES" b="1" dirty="0" err="1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Forensics</a:t>
            </a:r>
            <a:r>
              <a:rPr lang="es-ES" b="1" dirty="0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 </a:t>
            </a:r>
            <a:r>
              <a:rPr lang="es-ES" dirty="0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es un entorno de trabajo avanzado para examinadores forenses informáticos. X - </a:t>
            </a:r>
            <a:r>
              <a:rPr lang="es-ES" dirty="0" err="1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Ways</a:t>
            </a:r>
            <a:r>
              <a:rPr lang="es-ES" dirty="0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 </a:t>
            </a:r>
            <a:r>
              <a:rPr lang="es-ES" dirty="0" err="1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Forensics</a:t>
            </a:r>
            <a:r>
              <a:rPr lang="es-ES" dirty="0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 se basa en el editor de disco y hexadecimal </a:t>
            </a:r>
            <a:r>
              <a:rPr lang="es-ES" dirty="0" err="1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WinHex</a:t>
            </a:r>
            <a:r>
              <a:rPr lang="es-ES" dirty="0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 y forma parte de un modelo de flujo de trabajo eficiente en el que los examinadores forenses informáticos comparten datos y colaboran con investigadores .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63C98F-D6C8-C771-29CD-5DE5A1D98B69}"/>
              </a:ext>
            </a:extLst>
          </p:cNvPr>
          <p:cNvSpPr txBox="1"/>
          <p:nvPr/>
        </p:nvSpPr>
        <p:spPr>
          <a:xfrm>
            <a:off x="8595804" y="3900869"/>
            <a:ext cx="29808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Xplico</a:t>
            </a:r>
            <a:r>
              <a:rPr lang="es-ES" dirty="0"/>
              <a:t> es un </a:t>
            </a:r>
            <a:r>
              <a:rPr lang="es-ES" dirty="0" err="1"/>
              <a:t>framework</a:t>
            </a:r>
            <a:r>
              <a:rPr lang="es-ES" dirty="0"/>
              <a:t> forense que permite realizar diferentes tareas a la hora de analizar datos recopilados en capturas de red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A481D7-5995-ABC6-B91F-EAFB0495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16" y="1559370"/>
            <a:ext cx="2829320" cy="20313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0EE4321-EE42-3B1F-6A45-9B4BEFB8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55" y="1559370"/>
            <a:ext cx="3658111" cy="19624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DD060D0-AFCF-21F7-A07C-C5E293343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804" y="1559370"/>
            <a:ext cx="3177258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8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EFEFB-0724-6988-F0C9-ED9FC1C4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876" y="-137570"/>
            <a:ext cx="11556124" cy="1810211"/>
          </a:xfrm>
        </p:spPr>
        <p:txBody>
          <a:bodyPr/>
          <a:lstStyle/>
          <a:p>
            <a:r>
              <a:rPr lang="es-CO" dirty="0"/>
              <a:t>Herramientas y utilidades ciber forenses</a:t>
            </a:r>
            <a:br>
              <a:rPr lang="es-CO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E9D9FB-7737-3079-E4DB-FFBCA766BB0C}"/>
              </a:ext>
            </a:extLst>
          </p:cNvPr>
          <p:cNvSpPr txBox="1"/>
          <p:nvPr/>
        </p:nvSpPr>
        <p:spPr>
          <a:xfrm>
            <a:off x="635876" y="3900869"/>
            <a:ext cx="347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i="0" dirty="0" err="1">
                <a:solidFill>
                  <a:srgbClr val="5F636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Volatility</a:t>
            </a:r>
            <a:r>
              <a:rPr lang="es-ES" b="1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Framework</a:t>
            </a:r>
            <a:r>
              <a:rPr lang="es-E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es una herramienta forense de memoria de código abierto escrita en Python.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6121E-1ADE-4521-9430-6D5FF0B53107}"/>
              </a:ext>
            </a:extLst>
          </p:cNvPr>
          <p:cNvSpPr txBox="1"/>
          <p:nvPr/>
        </p:nvSpPr>
        <p:spPr>
          <a:xfrm>
            <a:off x="4416555" y="3900869"/>
            <a:ext cx="3803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i="0" dirty="0" err="1">
                <a:solidFill>
                  <a:srgbClr val="5F636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Magnet</a:t>
            </a:r>
            <a:r>
              <a:rPr lang="es-ES" b="1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s-ES" b="1" i="0" dirty="0" err="1">
                <a:solidFill>
                  <a:srgbClr val="5F636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Forensics</a:t>
            </a:r>
            <a:r>
              <a:rPr lang="es-E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es un desarrollador de soluciones de investigación digital que adquieren, analizan, informan y gestionan evidencia de datos digitales</a:t>
            </a:r>
            <a:r>
              <a:rPr lang="es-ES" dirty="0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. 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63C98F-D6C8-C771-29CD-5DE5A1D98B69}"/>
              </a:ext>
            </a:extLst>
          </p:cNvPr>
          <p:cNvSpPr txBox="1"/>
          <p:nvPr/>
        </p:nvSpPr>
        <p:spPr>
          <a:xfrm>
            <a:off x="8595804" y="3900869"/>
            <a:ext cx="31772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 err="1"/>
              <a:t>EnCase</a:t>
            </a:r>
            <a:r>
              <a:rPr lang="es-ES" b="1" dirty="0"/>
              <a:t>® </a:t>
            </a:r>
            <a:r>
              <a:rPr lang="es-ES" b="1" dirty="0" err="1"/>
              <a:t>Forensic</a:t>
            </a:r>
            <a:r>
              <a:rPr lang="es-ES" dirty="0"/>
              <a:t> es una poderosa plataforma de investigación que recolecta datos digitales, realiza análisis, informa sobre descubrimientos y los preserva en un formato válido a efectos legales y validado por los tribunales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A6E040-B6FD-2167-AF80-E4859641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76" y="1581080"/>
            <a:ext cx="3543795" cy="20195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9E683F-A310-FD3C-96E7-C83E0AA6E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645" y="1984359"/>
            <a:ext cx="3445392" cy="120033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0351E30-968D-F8C0-EFE0-C74283FB0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672" y="1778169"/>
            <a:ext cx="3000390" cy="16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0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EFEFB-0724-6988-F0C9-ED9FC1C4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876" y="-137570"/>
            <a:ext cx="11556124" cy="1810211"/>
          </a:xfrm>
        </p:spPr>
        <p:txBody>
          <a:bodyPr/>
          <a:lstStyle/>
          <a:p>
            <a:r>
              <a:rPr lang="es-CO" dirty="0"/>
              <a:t>Herramientas y utilidades ciber forenses</a:t>
            </a:r>
            <a:br>
              <a:rPr lang="es-CO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6121E-1ADE-4521-9430-6D5FF0B53107}"/>
              </a:ext>
            </a:extLst>
          </p:cNvPr>
          <p:cNvSpPr txBox="1"/>
          <p:nvPr/>
        </p:nvSpPr>
        <p:spPr>
          <a:xfrm>
            <a:off x="2521974" y="4829874"/>
            <a:ext cx="6518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i="0" dirty="0">
                <a:solidFill>
                  <a:srgbClr val="353535"/>
                </a:solidFill>
                <a:effectLst/>
                <a:highlight>
                  <a:srgbClr val="FFFFFF"/>
                </a:highlight>
                <a:latin typeface="Mulish"/>
              </a:rPr>
              <a:t>TK </a:t>
            </a:r>
            <a:r>
              <a:rPr lang="es-ES" sz="2000" b="1" i="0" dirty="0" err="1">
                <a:solidFill>
                  <a:srgbClr val="353535"/>
                </a:solidFill>
                <a:effectLst/>
                <a:highlight>
                  <a:srgbClr val="FFFFFF"/>
                </a:highlight>
                <a:latin typeface="Mulish"/>
              </a:rPr>
              <a:t>Imager</a:t>
            </a:r>
            <a:r>
              <a:rPr lang="es-ES" sz="2000" dirty="0">
                <a:solidFill>
                  <a:srgbClr val="353535"/>
                </a:solidFill>
                <a:highlight>
                  <a:srgbClr val="FFFFFF"/>
                </a:highlight>
                <a:latin typeface="Mulish"/>
              </a:rPr>
              <a:t> es</a:t>
            </a:r>
            <a:r>
              <a:rPr lang="es-ES" sz="2000" b="0" i="0" dirty="0">
                <a:solidFill>
                  <a:srgbClr val="353535"/>
                </a:solidFill>
                <a:effectLst/>
                <a:highlight>
                  <a:srgbClr val="FFFFFF"/>
                </a:highlight>
                <a:latin typeface="Mulish"/>
              </a:rPr>
              <a:t> una herramienta forense digital </a:t>
            </a:r>
            <a:r>
              <a:rPr lang="es-ES" sz="2000" i="0" dirty="0">
                <a:solidFill>
                  <a:srgbClr val="353535"/>
                </a:solidFill>
                <a:effectLst/>
                <a:highlight>
                  <a:srgbClr val="FFFFFF"/>
                </a:highlight>
                <a:latin typeface="Mulish"/>
              </a:rPr>
              <a:t>utilizada para adquirir y analizar imágenes de discos y dispositivos de almacenamiento de datos.</a:t>
            </a:r>
            <a:endParaRPr lang="es-CO" sz="2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4B8725-9825-2A30-A38C-63898A44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74" y="1303949"/>
            <a:ext cx="6518787" cy="35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2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BC2F8-A3A9-E977-E845-DC7393C01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AE1B7-9515-EB67-ABB4-B2F3CECA4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598" y="412727"/>
            <a:ext cx="10663705" cy="522809"/>
          </a:xfrm>
        </p:spPr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8B7F8C-61FD-FE07-A4BE-776009148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4147" y="1622324"/>
            <a:ext cx="10663706" cy="4559402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importante contar con herramientas de ayuda, como el catálogo de herramientas informáticas forenses de la NIST en el momento de enfrentarnos a un análisis forense, dado que cada uno de los entornos donde se realice puede variar según la investigación.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lang="es-E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proyecto </a:t>
            </a:r>
            <a:r>
              <a:rPr lang="es-E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es-E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Forensic</a:t>
            </a:r>
            <a:r>
              <a:rPr lang="es-E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Tool </a:t>
            </a:r>
            <a:r>
              <a:rPr lang="es-E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es-E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(CFTT), es de suma importancia para el desarrollo de herramientas forenses, dado que permite interactuar y mejorar las plataformas y técnicas utilizadas.</a:t>
            </a:r>
            <a:endParaRPr lang="es-C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Existen distintas herramientas las cuales podemos utilizar en el ejercicio de análisis forense, estas pueden ser tanto open </a:t>
            </a:r>
            <a:r>
              <a:rPr lang="es-ES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es-E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como pagas, lo que permite automatizar las tareas de recolección y análisis de evidencias digitales.  </a:t>
            </a:r>
            <a:endParaRPr lang="es-C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2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27796" y="4012442"/>
            <a:ext cx="9676263" cy="1189829"/>
          </a:xfrm>
        </p:spPr>
        <p:txBody>
          <a:bodyPr/>
          <a:lstStyle/>
          <a:p>
            <a:r>
              <a:rPr lang="es-ES" sz="11800" dirty="0"/>
              <a:t>Preguntas</a:t>
            </a:r>
            <a:endParaRPr lang="en-US" sz="11800" dirty="0"/>
          </a:p>
        </p:txBody>
      </p:sp>
    </p:spTree>
    <p:extLst>
      <p:ext uri="{BB962C8B-B14F-4D97-AF65-F5344CB8AC3E}">
        <p14:creationId xmlns:p14="http://schemas.microsoft.com/office/powerpoint/2010/main" val="185757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84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4053383"/>
            <a:ext cx="12192000" cy="1066998"/>
          </a:xfrm>
          <a:prstGeom prst="rect">
            <a:avLst/>
          </a:prstGeom>
        </p:spPr>
        <p:txBody>
          <a:bodyPr/>
          <a:lstStyle/>
          <a:p>
            <a:r>
              <a:rPr lang="es-ES" sz="9800" dirty="0"/>
              <a:t>Gracias</a:t>
            </a:r>
            <a:endParaRPr lang="en-US" sz="9800" dirty="0"/>
          </a:p>
        </p:txBody>
      </p:sp>
    </p:spTree>
    <p:extLst>
      <p:ext uri="{BB962C8B-B14F-4D97-AF65-F5344CB8AC3E}">
        <p14:creationId xmlns:p14="http://schemas.microsoft.com/office/powerpoint/2010/main" val="306299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9A682-0530-4D53-E330-5353A6CE0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599" y="253537"/>
            <a:ext cx="3064626" cy="7947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CO" dirty="0"/>
              <a:t>AGENDA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3726FA5-F215-003C-DF91-1842444C1A52}"/>
              </a:ext>
            </a:extLst>
          </p:cNvPr>
          <p:cNvSpPr txBox="1">
            <a:spLocks/>
          </p:cNvSpPr>
          <p:nvPr/>
        </p:nvSpPr>
        <p:spPr>
          <a:xfrm>
            <a:off x="972604" y="2693181"/>
            <a:ext cx="3451122" cy="1062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Catálogo de herramientas informáticas forenses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20F97FC-E605-4B57-87B1-041EC0AC6824}"/>
              </a:ext>
            </a:extLst>
          </p:cNvPr>
          <p:cNvSpPr txBox="1">
            <a:spLocks/>
          </p:cNvSpPr>
          <p:nvPr/>
        </p:nvSpPr>
        <p:spPr>
          <a:xfrm>
            <a:off x="1089310" y="5295025"/>
            <a:ext cx="3110661" cy="757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Programa de prueba de herramientas informáticas forenses</a:t>
            </a:r>
            <a:endParaRPr lang="es-CO" sz="2200" b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9B3A07A-858A-4D98-AC29-D73E0B87B2FE}"/>
              </a:ext>
            </a:extLst>
          </p:cNvPr>
          <p:cNvCxnSpPr>
            <a:cxnSpLocks/>
          </p:cNvCxnSpPr>
          <p:nvPr/>
        </p:nvCxnSpPr>
        <p:spPr>
          <a:xfrm>
            <a:off x="4408227" y="2033516"/>
            <a:ext cx="0" cy="382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D6CA914-5B07-4368-87F3-E93A8AC3BB02}"/>
              </a:ext>
            </a:extLst>
          </p:cNvPr>
          <p:cNvCxnSpPr>
            <a:cxnSpLocks/>
          </p:cNvCxnSpPr>
          <p:nvPr/>
        </p:nvCxnSpPr>
        <p:spPr>
          <a:xfrm>
            <a:off x="7989990" y="2033516"/>
            <a:ext cx="0" cy="382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9D9884C3-6A2E-468A-81B1-AFE6DA5BE2AD}"/>
              </a:ext>
            </a:extLst>
          </p:cNvPr>
          <p:cNvGrpSpPr/>
          <p:nvPr/>
        </p:nvGrpSpPr>
        <p:grpSpPr>
          <a:xfrm>
            <a:off x="2394984" y="2467755"/>
            <a:ext cx="530173" cy="461665"/>
            <a:chOff x="2162972" y="2222094"/>
            <a:chExt cx="530173" cy="461665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88A1DEC7-5AA4-45D5-BFD7-5D4B92A66E64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A16A0D24-22D8-497A-99C7-C51312711A4E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01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2BFAEB0-7B20-4CA6-8B35-809DEBC02EFA}"/>
              </a:ext>
            </a:extLst>
          </p:cNvPr>
          <p:cNvGrpSpPr/>
          <p:nvPr/>
        </p:nvGrpSpPr>
        <p:grpSpPr>
          <a:xfrm>
            <a:off x="2379555" y="4400716"/>
            <a:ext cx="530173" cy="461665"/>
            <a:chOff x="2162972" y="2222094"/>
            <a:chExt cx="530173" cy="461665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AA3B9523-FAA6-4914-A039-AC5576E5D2EA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46D3D106-3501-43DC-A3E9-B06E422539CA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02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sp>
        <p:nvSpPr>
          <p:cNvPr id="29" name="Título 1">
            <a:extLst>
              <a:ext uri="{FF2B5EF4-FFF2-40B4-BE49-F238E27FC236}">
                <a16:creationId xmlns:a16="http://schemas.microsoft.com/office/drawing/2014/main" id="{91E0DA5C-79EB-4595-9DF0-0BEE773FBE74}"/>
              </a:ext>
            </a:extLst>
          </p:cNvPr>
          <p:cNvSpPr txBox="1">
            <a:spLocks/>
          </p:cNvSpPr>
          <p:nvPr/>
        </p:nvSpPr>
        <p:spPr>
          <a:xfrm>
            <a:off x="4820842" y="2693181"/>
            <a:ext cx="2841980" cy="1338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s-CO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22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Herramientas y utilidades ciber forenses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269B9C98-9286-460C-BD2D-6AFD4FA31E75}"/>
              </a:ext>
            </a:extLst>
          </p:cNvPr>
          <p:cNvSpPr txBox="1">
            <a:spLocks/>
          </p:cNvSpPr>
          <p:nvPr/>
        </p:nvSpPr>
        <p:spPr>
          <a:xfrm>
            <a:off x="5153056" y="4565360"/>
            <a:ext cx="2177552" cy="757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s-CO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Conclusiones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48A79AE6-475B-4DFF-90DF-AF414A92B6F3}"/>
              </a:ext>
            </a:extLst>
          </p:cNvPr>
          <p:cNvGrpSpPr/>
          <p:nvPr/>
        </p:nvGrpSpPr>
        <p:grpSpPr>
          <a:xfrm>
            <a:off x="5976746" y="2467755"/>
            <a:ext cx="530173" cy="461665"/>
            <a:chOff x="2162972" y="2222094"/>
            <a:chExt cx="530173" cy="46166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46225C7A-02EE-4288-9256-800822372E29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EC897E0-116B-4831-8B98-6B00F4321B61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03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2B279812-BBE8-4BCF-B643-2A486A30D25D}"/>
              </a:ext>
            </a:extLst>
          </p:cNvPr>
          <p:cNvGrpSpPr/>
          <p:nvPr/>
        </p:nvGrpSpPr>
        <p:grpSpPr>
          <a:xfrm>
            <a:off x="5961317" y="4400716"/>
            <a:ext cx="530173" cy="461665"/>
            <a:chOff x="2162972" y="2222094"/>
            <a:chExt cx="530173" cy="461665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2FD4053C-9F8F-4E80-B528-BF5E788084A0}"/>
                </a:ext>
              </a:extLst>
            </p:cNvPr>
            <p:cNvSpPr/>
            <p:nvPr/>
          </p:nvSpPr>
          <p:spPr>
            <a:xfrm>
              <a:off x="2194871" y="2241224"/>
              <a:ext cx="435519" cy="435519"/>
            </a:xfrm>
            <a:prstGeom prst="ellipse">
              <a:avLst/>
            </a:prstGeom>
            <a:solidFill>
              <a:srgbClr val="024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D07E673C-52E7-46E5-8096-E47252402467}"/>
                </a:ext>
              </a:extLst>
            </p:cNvPr>
            <p:cNvSpPr txBox="1"/>
            <p:nvPr/>
          </p:nvSpPr>
          <p:spPr>
            <a:xfrm>
              <a:off x="2162972" y="2222094"/>
              <a:ext cx="530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rgbClr val="CEE6FE"/>
                  </a:solidFill>
                </a:rPr>
                <a:t>04</a:t>
              </a:r>
              <a:endParaRPr lang="es-CO" sz="2400" b="1" dirty="0">
                <a:solidFill>
                  <a:srgbClr val="CEE6F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43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EFEFB-0724-6988-F0C9-ED9FC1C4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598" y="412727"/>
            <a:ext cx="10663705" cy="522809"/>
          </a:xfrm>
        </p:spPr>
        <p:txBody>
          <a:bodyPr/>
          <a:lstStyle/>
          <a:p>
            <a:r>
              <a:rPr lang="es-CO" dirty="0"/>
              <a:t>Catálogo de herramientas informáticas forenses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DDB7FC-6D2C-42A3-34EC-C84092D8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65" y="1089708"/>
            <a:ext cx="8909675" cy="50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6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EFEFB-0724-6988-F0C9-ED9FC1C4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598" y="412727"/>
            <a:ext cx="10663705" cy="522809"/>
          </a:xfrm>
        </p:spPr>
        <p:txBody>
          <a:bodyPr/>
          <a:lstStyle/>
          <a:p>
            <a:r>
              <a:rPr lang="es-CO" dirty="0"/>
              <a:t>Catálogo de herramientas informáticas forenses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E6F5F1-0D33-B1C2-73ED-72FFE52E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98" y="1262886"/>
            <a:ext cx="6203416" cy="55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EFEFB-0724-6988-F0C9-ED9FC1C4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598" y="412727"/>
            <a:ext cx="10663705" cy="522809"/>
          </a:xfrm>
        </p:spPr>
        <p:txBody>
          <a:bodyPr/>
          <a:lstStyle/>
          <a:p>
            <a:r>
              <a:rPr lang="es-CO" dirty="0"/>
              <a:t>Catálogo de herramientas informáticas forenses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8B7B4B-ED5E-12F0-5127-A743432F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27" y="1153937"/>
            <a:ext cx="7987946" cy="52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2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EFEFB-0724-6988-F0C9-ED9FC1C4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598" y="412727"/>
            <a:ext cx="10663705" cy="522809"/>
          </a:xfrm>
        </p:spPr>
        <p:txBody>
          <a:bodyPr/>
          <a:lstStyle/>
          <a:p>
            <a:r>
              <a:rPr lang="es-CO" dirty="0"/>
              <a:t>Catálogo de herramientas informáticas forenses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B1EC59-3360-4120-0437-5878348A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1033127"/>
            <a:ext cx="7535830" cy="52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8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EFEFB-0724-6988-F0C9-ED9FC1C4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38" y="-170597"/>
            <a:ext cx="11556124" cy="1810211"/>
          </a:xfrm>
        </p:spPr>
        <p:txBody>
          <a:bodyPr/>
          <a:lstStyle/>
          <a:p>
            <a:r>
              <a:rPr lang="es-ES" dirty="0"/>
              <a:t>Programa de prueba de herramientas informáticas forenses</a:t>
            </a:r>
            <a:br>
              <a:rPr lang="es-CO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79909B-2446-9A8C-84E9-1FB2F148A47C}"/>
              </a:ext>
            </a:extLst>
          </p:cNvPr>
          <p:cNvSpPr txBox="1"/>
          <p:nvPr/>
        </p:nvSpPr>
        <p:spPr>
          <a:xfrm>
            <a:off x="1124184" y="1925372"/>
            <a:ext cx="10266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0" i="0" dirty="0">
                <a:solidFill>
                  <a:srgbClr val="000000"/>
                </a:solidFill>
                <a:effectLst/>
                <a:latin typeface="Source Sans Pro Web"/>
              </a:rPr>
              <a:t>El objetivo del proyecto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Source Sans Pro Web"/>
              </a:rPr>
              <a:t>Computer</a:t>
            </a:r>
            <a:r>
              <a:rPr lang="es-ES" b="0" i="0" dirty="0">
                <a:solidFill>
                  <a:srgbClr val="000000"/>
                </a:solidFill>
                <a:effectLst/>
                <a:latin typeface="Source Sans Pro Web"/>
              </a:rPr>
              <a:t>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Source Sans Pro Web"/>
              </a:rPr>
              <a:t>Forensic</a:t>
            </a:r>
            <a:r>
              <a:rPr lang="es-ES" b="0" i="0" dirty="0">
                <a:solidFill>
                  <a:srgbClr val="000000"/>
                </a:solidFill>
                <a:effectLst/>
                <a:latin typeface="Source Sans Pro Web"/>
              </a:rPr>
              <a:t> Tool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Source Sans Pro Web"/>
              </a:rPr>
              <a:t>Testing</a:t>
            </a:r>
            <a:r>
              <a:rPr lang="es-ES" b="0" i="0" dirty="0">
                <a:solidFill>
                  <a:srgbClr val="000000"/>
                </a:solidFill>
                <a:effectLst/>
                <a:latin typeface="Source Sans Pro Web"/>
              </a:rPr>
              <a:t> (CFTT) del Instituto Nacional de Estándares y Tecnología (NIST) es establecer una metodología para probar herramientas de software informático forense mediante el desarrollo de especificaciones generales de herramientas, procedimientos de prueba, criterios de prueba, conjuntos de pruebas, y probar el hardware, dirigido a la comunidad policial. 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555583-A78A-DB7C-9FB9-C0322CEFA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04" y="3688459"/>
            <a:ext cx="3907990" cy="211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9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EFEFB-0724-6988-F0C9-ED9FC1C4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876" y="-170598"/>
            <a:ext cx="11556124" cy="1810211"/>
          </a:xfrm>
        </p:spPr>
        <p:txBody>
          <a:bodyPr/>
          <a:lstStyle/>
          <a:p>
            <a:r>
              <a:rPr lang="es-CO" dirty="0"/>
              <a:t>Herramientas y utilidades ciber forenses</a:t>
            </a:r>
            <a:br>
              <a:rPr lang="es-CO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D0F75D-9CA8-458A-6A0D-3F56E9F3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154" y="1639613"/>
            <a:ext cx="8443294" cy="424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9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EFEFB-0724-6988-F0C9-ED9FC1C4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876" y="-170598"/>
            <a:ext cx="11556124" cy="1810211"/>
          </a:xfrm>
        </p:spPr>
        <p:txBody>
          <a:bodyPr/>
          <a:lstStyle/>
          <a:p>
            <a:r>
              <a:rPr lang="es-CO" dirty="0"/>
              <a:t>Herramientas y utilidades ciber forenses</a:t>
            </a:r>
            <a:br>
              <a:rPr lang="es-CO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80F923-C6EF-1D3A-DBAD-E3CBDE96D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35" y="2214069"/>
            <a:ext cx="3410426" cy="14861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E9D9FB-7737-3079-E4DB-FFBCA766BB0C}"/>
              </a:ext>
            </a:extLst>
          </p:cNvPr>
          <p:cNvSpPr txBox="1"/>
          <p:nvPr/>
        </p:nvSpPr>
        <p:spPr>
          <a:xfrm>
            <a:off x="948235" y="3700176"/>
            <a:ext cx="33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err="1"/>
              <a:t>Sleuth</a:t>
            </a:r>
            <a:r>
              <a:rPr lang="es-ES" b="1" dirty="0"/>
              <a:t> Kit </a:t>
            </a:r>
            <a:r>
              <a:rPr lang="es-ES" dirty="0"/>
              <a:t>es un conjunto de herramientas forenses de código abierto para analizar sistemas de archivos y discos de Microsoft y UNIX.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4BBCE33-3045-B064-6803-7F05A2BCF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976" y="2214069"/>
            <a:ext cx="3410426" cy="14861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D26121E-1ADE-4521-9430-6D5FF0B53107}"/>
              </a:ext>
            </a:extLst>
          </p:cNvPr>
          <p:cNvSpPr txBox="1"/>
          <p:nvPr/>
        </p:nvSpPr>
        <p:spPr>
          <a:xfrm>
            <a:off x="4823549" y="3700176"/>
            <a:ext cx="3410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err="1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Autopsy</a:t>
            </a:r>
            <a:r>
              <a:rPr lang="es-ES" dirty="0">
                <a:solidFill>
                  <a:srgbClr val="1D1D1D"/>
                </a:solidFill>
                <a:highlight>
                  <a:srgbClr val="FFFFFF"/>
                </a:highlight>
                <a:latin typeface="open_sanslight"/>
              </a:rPr>
              <a:t> e</a:t>
            </a:r>
            <a:r>
              <a:rPr lang="es-ES" b="0" i="0" dirty="0">
                <a:solidFill>
                  <a:srgbClr val="1D1D1D"/>
                </a:solidFill>
                <a:effectLst/>
                <a:highlight>
                  <a:srgbClr val="FFFFFF"/>
                </a:highlight>
                <a:latin typeface="open_sanslight"/>
              </a:rPr>
              <a:t>s un programa basado en GUI fácil de usar que le permite analizar de manera eficiente discos duros y teléfonos inteligentes. 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D826F48-296A-3677-FAED-86C19F52B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181" y="2096083"/>
            <a:ext cx="1886213" cy="203863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563C98F-D6C8-C771-29CD-5DE5A1D98B69}"/>
              </a:ext>
            </a:extLst>
          </p:cNvPr>
          <p:cNvSpPr txBox="1"/>
          <p:nvPr/>
        </p:nvSpPr>
        <p:spPr>
          <a:xfrm>
            <a:off x="8698862" y="4134718"/>
            <a:ext cx="29808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/>
              <a:t>CAINE</a:t>
            </a:r>
            <a:r>
              <a:rPr lang="es-CO" dirty="0"/>
              <a:t> es un sistema operativo </a:t>
            </a:r>
            <a:r>
              <a:rPr lang="es-ES" dirty="0"/>
              <a:t>de código abierto que </a:t>
            </a:r>
            <a:r>
              <a:rPr lang="es-CO" dirty="0"/>
              <a:t>ofrece un entorno forense completo que está organizado para integrar herramientas de software</a:t>
            </a:r>
          </a:p>
        </p:txBody>
      </p:sp>
    </p:spTree>
    <p:extLst>
      <p:ext uri="{BB962C8B-B14F-4D97-AF65-F5344CB8AC3E}">
        <p14:creationId xmlns:p14="http://schemas.microsoft.com/office/powerpoint/2010/main" val="38107379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547</Words>
  <Application>Microsoft Office PowerPoint</Application>
  <PresentationFormat>Panorámica</PresentationFormat>
  <Paragraphs>41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Arial</vt:lpstr>
      <vt:lpstr>Calibri</vt:lpstr>
      <vt:lpstr>Mulish</vt:lpstr>
      <vt:lpstr>open_sanslight</vt:lpstr>
      <vt:lpstr>PT Sans</vt:lpstr>
      <vt:lpstr>Source Sans Pro Web</vt:lpstr>
      <vt:lpstr>Tema de Office</vt:lpstr>
      <vt:lpstr>HERRAMIENTAS Y UTILIDADES CIBERFORENSES</vt:lpstr>
      <vt:lpstr>AGENDA</vt:lpstr>
      <vt:lpstr>Catálogo de herramientas informáticas forenses</vt:lpstr>
      <vt:lpstr>Catálogo de herramientas informáticas forenses</vt:lpstr>
      <vt:lpstr>Catálogo de herramientas informáticas forenses</vt:lpstr>
      <vt:lpstr>Catálogo de herramientas informáticas forenses</vt:lpstr>
      <vt:lpstr>Programa de prueba de herramientas informáticas forenses </vt:lpstr>
      <vt:lpstr>Herramientas y utilidades ciber forenses </vt:lpstr>
      <vt:lpstr>Herramientas y utilidades ciber forenses </vt:lpstr>
      <vt:lpstr>Herramientas y utilidades ciber forenses </vt:lpstr>
      <vt:lpstr>Herramientas y utilidades ciber forenses </vt:lpstr>
      <vt:lpstr>Herramientas y utilidades ciber forenses </vt:lpstr>
      <vt:lpstr>Conclusiones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PS. ANDREA LICETH GOMEZ PARADA</dc:creator>
  <cp:lastModifiedBy>MAURICIO RUIZ CASTAÑO</cp:lastModifiedBy>
  <cp:revision>65</cp:revision>
  <dcterms:created xsi:type="dcterms:W3CDTF">2022-12-15T16:57:41Z</dcterms:created>
  <dcterms:modified xsi:type="dcterms:W3CDTF">2024-04-27T13:26:44Z</dcterms:modified>
</cp:coreProperties>
</file>